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BM Plex Sans Light" panose="020B0403050203000203" pitchFamily="34" charset="0"/>
      <p:regular r:id="rId21"/>
      <p:italic r:id="rId22"/>
    </p:embeddedFont>
    <p:embeddedFont>
      <p:font typeface="IBM Plex Sans Medium" panose="020B0603050203000203" pitchFamily="34" charset="0"/>
      <p:regular r:id="rId23"/>
      <p: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3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svg"/><Relationship Id="rId5" Type="http://schemas.openxmlformats.org/officeDocument/2006/relationships/image" Target="../media/image35.sv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tu.correo@ejemplo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Sistema de Asistencia Móvil (SAM)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Presentación Final Capstone - Innovación en Gestión de Emergencias Universitarias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2485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Stack Tecnológico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588056"/>
            <a:ext cx="6447711" cy="2338864"/>
          </a:xfrm>
          <a:prstGeom prst="roundRect">
            <a:avLst>
              <a:gd name="adj" fmla="val 94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29" y="1750695"/>
            <a:ext cx="1326833" cy="8217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6429" y="2738318"/>
            <a:ext cx="217086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Desarrollo Móvil Frontend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56429" y="3057049"/>
            <a:ext cx="6122432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multiplataforma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Native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desarrollo nativo iOS y Android con una única base de código, garantizando rendimiento óptimo y experiencia de usuario consistente.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388900" y="1588056"/>
            <a:ext cx="6447711" cy="2338864"/>
          </a:xfrm>
          <a:prstGeom prst="roundRect">
            <a:avLst>
              <a:gd name="adj" fmla="val 94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539" y="1750695"/>
            <a:ext cx="1326833" cy="821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51539" y="2738318"/>
            <a:ext cx="22101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Backend y Servicios Cloud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551539" y="3057049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plataforma integral: Base de datos en tiempo real (Firestore), sistema de notificaciones push (FCM), autenticación de usuarios y hosting en la nube.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793790" y="4074319"/>
            <a:ext cx="6447711" cy="2103120"/>
          </a:xfrm>
          <a:prstGeom prst="roundRect">
            <a:avLst>
              <a:gd name="adj" fmla="val 1052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29" y="4236958"/>
            <a:ext cx="1326833" cy="82176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56429" y="5224582"/>
            <a:ext cx="206561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Geolocalización</a:t>
            </a: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de Salas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956429" y="554331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</a:t>
            </a:r>
            <a:r>
              <a:rPr lang="en-US" sz="11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 </a:t>
            </a:r>
            <a:r>
              <a:rPr lang="en-US" sz="11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compilador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QR 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servicios de geolocalización GPS,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pudiendo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saber la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ubicación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exacta con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1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método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7388900" y="4074319"/>
            <a:ext cx="6447711" cy="2103120"/>
          </a:xfrm>
          <a:prstGeom prst="roundRect">
            <a:avLst>
              <a:gd name="adj" fmla="val 1052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539" y="4236958"/>
            <a:ext cx="1326833" cy="82176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51539" y="522458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Diseño y Modelado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7551539" y="554331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Diagramas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UML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modelado de arquitectura, casos de uso y flujos de datos. Prototipos de alta fidelidad para diseño de interfaces y validación de experiencia de usuario.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793790" y="6416943"/>
            <a:ext cx="13042821" cy="25956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793790" y="6663928"/>
            <a:ext cx="345138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Integración Tecnológica Completa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93790" y="716137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stack tecnológico seleccionado garantiza escalabilidad, seguridad y rendimiento en tiempo real para gestión crítica de emergencias universitarias.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2697"/>
            <a:ext cx="5181124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Demostración de Resultados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0932" y="1354217"/>
            <a:ext cx="7562136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de Asistencia Móvil (SAM) ha sido diseñado para ofrecer una respuesta eficiente y precisa a incidentes críticos. A continuación, se detallan los resultados clave obtenidos durante la demostración del proyecto, validando su funcionalidad y eficacia: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90932" y="2291477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8072" y="2291477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1040487" y="2472452"/>
            <a:ext cx="2846189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Tiempo de Respuesta Reducido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40487" y="2814518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acelera la gestión de incidentes, permitiendo al personal autorizado atender emergencias con mayor prontitud gracias a las alertas en tiempo real y la ubicación precisa.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90932" y="3659862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8072" y="3659862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11" name="Text 8"/>
          <p:cNvSpPr/>
          <p:nvPr/>
        </p:nvSpPr>
        <p:spPr>
          <a:xfrm>
            <a:off x="1040487" y="3840837"/>
            <a:ext cx="284035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Ubicación Exacta de Incidentes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40487" y="4182904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Mediante el escaneo de códigos QR, SAM garantiza una identificación no negociable de la sala o espacio exacto, superando las limitaciones del GPS indoor.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90932" y="5028248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8072" y="5028248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1040487" y="5209223"/>
            <a:ext cx="236470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Comunicación Optimizada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40487" y="5551289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plataforma facilita un flujo de comunicación bidireccional y en tiempo real entre usuarios, personal de respuesta y el centro de control administrativo.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790932" y="6396633"/>
            <a:ext cx="7562136" cy="1210270"/>
          </a:xfrm>
          <a:prstGeom prst="roundRect">
            <a:avLst>
              <a:gd name="adj" fmla="val 906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68072" y="6396633"/>
            <a:ext cx="91440" cy="1210270"/>
          </a:xfrm>
          <a:prstGeom prst="roundRect">
            <a:avLst>
              <a:gd name="adj" fmla="val 25950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1040487" y="6577608"/>
            <a:ext cx="320480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Mejora en la Seguridad Operacional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040487" y="6919674"/>
            <a:ext cx="713160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 proporcionar una herramienta robusta para la gestión de emergencias, SAM contribuye significativamente a un entorno más seguro para todos en la Sede Maipú.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9006"/>
            <a:ext cx="8658701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Hitos Clave de la Implementación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6527" y="1770697"/>
            <a:ext cx="130573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demostración del Sistema de Asistencia Móvil (SAM) ha validado importantes avances en su desarrollo y funcionalidades principales: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6527" y="3079671"/>
            <a:ext cx="4202668" cy="4530804"/>
          </a:xfrm>
          <a:prstGeom prst="roundRect">
            <a:avLst>
              <a:gd name="adj" fmla="val 3481"/>
            </a:avLst>
          </a:prstGeom>
          <a:solidFill>
            <a:srgbClr val="292C32"/>
          </a:solidFill>
          <a:ln/>
        </p:spPr>
      </p:sp>
      <p:sp>
        <p:nvSpPr>
          <p:cNvPr id="5" name="Shape 3"/>
          <p:cNvSpPr/>
          <p:nvPr/>
        </p:nvSpPr>
        <p:spPr>
          <a:xfrm>
            <a:off x="786527" y="3049191"/>
            <a:ext cx="4202668" cy="121920"/>
          </a:xfrm>
          <a:prstGeom prst="roundRect">
            <a:avLst>
              <a:gd name="adj" fmla="val 27651"/>
            </a:avLst>
          </a:prstGeom>
          <a:solidFill>
            <a:srgbClr val="FFBC8F"/>
          </a:solidFill>
          <a:ln/>
        </p:spPr>
      </p:sp>
      <p:sp>
        <p:nvSpPr>
          <p:cNvPr id="6" name="Shape 4"/>
          <p:cNvSpPr/>
          <p:nvPr/>
        </p:nvSpPr>
        <p:spPr>
          <a:xfrm>
            <a:off x="2550795" y="2742605"/>
            <a:ext cx="674132" cy="674132"/>
          </a:xfrm>
          <a:prstGeom prst="roundRect">
            <a:avLst>
              <a:gd name="adj" fmla="val 135641"/>
            </a:avLst>
          </a:prstGeom>
          <a:solidFill>
            <a:srgbClr val="FFBC8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2963" y="2944773"/>
            <a:ext cx="269677" cy="2696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41678" y="3641527"/>
            <a:ext cx="328767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MVP Funcional Entregado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678" y="4127540"/>
            <a:ext cx="3692366" cy="2516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completó y entregó la primera versión funcional del SAM, integrando la aplicación móvil de usuario con el Software Administrativo Mantenedor. Todos los Diagramas UML y el Prototipo de Interfaz fueron validados con éxito.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3866" y="3079671"/>
            <a:ext cx="4202668" cy="4530804"/>
          </a:xfrm>
          <a:prstGeom prst="roundRect">
            <a:avLst>
              <a:gd name="adj" fmla="val 3481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5213866" y="3049191"/>
            <a:ext cx="4202668" cy="121920"/>
          </a:xfrm>
          <a:prstGeom prst="roundRect">
            <a:avLst>
              <a:gd name="adj" fmla="val 27651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6978134" y="2742605"/>
            <a:ext cx="674132" cy="674132"/>
          </a:xfrm>
          <a:prstGeom prst="roundRect">
            <a:avLst>
              <a:gd name="adj" fmla="val 135641"/>
            </a:avLst>
          </a:prstGeom>
          <a:solidFill>
            <a:srgbClr val="FFBC8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302" y="2944773"/>
            <a:ext cx="269677" cy="2696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69017" y="3641527"/>
            <a:ext cx="36923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Geolocalización Indoor Precisa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69017" y="4478774"/>
            <a:ext cx="3692366" cy="2876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resolvió el desafío de la geolocalización indoor mediante el escaneo de Códigos QR, garantizando la identificación exacta de la ubicación del incidente (ej., Sala C-302) y reduciendo significativamente los tiempos de respuesta.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1205" y="3079671"/>
            <a:ext cx="4202668" cy="4530804"/>
          </a:xfrm>
          <a:prstGeom prst="roundRect">
            <a:avLst>
              <a:gd name="adj" fmla="val 3481"/>
            </a:avLst>
          </a:prstGeom>
          <a:solidFill>
            <a:srgbClr val="292C32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1205" y="3049191"/>
            <a:ext cx="4202668" cy="121920"/>
          </a:xfrm>
          <a:prstGeom prst="roundRect">
            <a:avLst>
              <a:gd name="adj" fmla="val 27651"/>
            </a:avLst>
          </a:prstGeom>
          <a:solidFill>
            <a:srgbClr val="FFBC8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05473" y="2742605"/>
            <a:ext cx="674132" cy="674132"/>
          </a:xfrm>
          <a:prstGeom prst="roundRect">
            <a:avLst>
              <a:gd name="adj" fmla="val 135641"/>
            </a:avLst>
          </a:prstGeom>
          <a:solidFill>
            <a:srgbClr val="FFBC8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7641" y="2944773"/>
            <a:ext cx="269677" cy="2696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6356" y="3641527"/>
            <a:ext cx="369236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Base de Datos en Tiempo Real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6356" y="4478774"/>
            <a:ext cx="3692366" cy="2516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 fue integrada como la base de datos principal, permitiendo la gestión y el almacenamiento de colecciones de datos (Incidentes, Usuarios, Ubicaciones) y asegurando la comunicación instantánea de alertas y notificaciones.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563"/>
            <a:ext cx="497871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Obstáculos en el Desarrollo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8353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Dificultad Principal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1990249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gestión de una carga de trabajo intensiva, asumiendo simultáneamente los roles de Desarrollador, QA y Documentador, fue el desafío más significativo durante el proyecto.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7001"/>
            <a:ext cx="4429363" cy="44293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6416" y="1583531"/>
            <a:ext cx="21746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Estrategia de Mitigación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16416" y="1990249"/>
            <a:ext cx="63278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demostró la habilidad para fusionar roles y reestructurar prioridades, enfocándonos en el Producto Mínimo Viable (MVP) para asegurar la entrega exitosa dentro del plazo establecido.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16" y="2931081"/>
            <a:ext cx="4429363" cy="44293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54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PREGUNTAS DE LA COMISIÓN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32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¡Gracias por su tiempo e interés! Estamos listos para responder a sus preguntas y profundizar en cualquier aspecto del Sistema de Asistencia Móvil (SAM).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970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7802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de Contacto: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8866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Desarrollador: Claudio Castro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288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Correo Electrónico: </a:t>
            </a:r>
            <a:r>
              <a:rPr lang="en-US" sz="1750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[clau.castrov@duocuc.cl]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7710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Proyecto: Sistema de Asistencia Móvil (SAM)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996"/>
            <a:ext cx="6413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Integrantes del Proyecto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9088"/>
            <a:ext cx="2920365" cy="29203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80253" y="31507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Claudio Castro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4880253" y="3802856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Carrera: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Ingeniería Informática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80253" y="4392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Roles Desempeñados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80253" y="4973717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Scrum Master: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Gestión metodológica ágil del proyecto completo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80253" y="5415915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Desarrollador Full Stack: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Implementación frontend y backend integral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80253" y="5858113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QA &amp; Documentador: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Control de calidad y documentación técnica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64323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Descripción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56961"/>
            <a:ext cx="2903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Problema Identificado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71027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dependencia de procedimientos tradicionales lentos como llamadas telefónicas o solicitudes presenciales genera demoras críticas que comprometen la seguridad, el bienestar y la atención oportuna en el entorno universitario.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Solución Propuesta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e implementación de una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Móvil Multiplataforma (SAM)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centraliza solicitudes de soporte rápido en tres áreas: médico, seguridad y técnico, mediante escaneo de códigos QR, geoposicionamiento GPS y sistema de alertas en tiempo real.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0078"/>
            <a:ext cx="5780484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Objetivos del Proyecto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8670" y="177498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8670" y="2127528"/>
            <a:ext cx="42007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88670" y="2301121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Objetivo General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8670" y="2788325"/>
            <a:ext cx="4200763" cy="2163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Diseñar e implementar una aplicación móvil (SAM) para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centralizar la gestión de incidentes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reducir significativamente los tiempos de respuesta, incrementando la seguridad y el bienestar general en la Sede Maipú.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4699" y="177498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4699" y="2127528"/>
            <a:ext cx="4200882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214699" y="2301121"/>
            <a:ext cx="3738324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 y Base de Datos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4699" y="2788325"/>
            <a:ext cx="4200882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la arquitectura del sistema, el esquema de la base de datos y establecer la estructura de codificación multiplataforma necesaria para el desarrollo.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848" y="1774984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848" y="2127528"/>
            <a:ext cx="4200882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848" y="2301121"/>
            <a:ext cx="289702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Servicios de Ubicación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848" y="2788325"/>
            <a:ext cx="4200882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servicios de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geolocalización GPS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integrados con el proceso de generación y lectura de códigos QR para garantizar ubicación precisa de incidentes.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8670" y="5345668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88670" y="5698212"/>
            <a:ext cx="6413897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88670" y="5871805"/>
            <a:ext cx="3034427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Motor de Comunicación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8670" y="6359009"/>
            <a:ext cx="641389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el motor de comunicación para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alertas y notificaciones en tiempo real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asegurando respuesta inmediata del personal autorizado.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7833" y="5345668"/>
            <a:ext cx="22526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7833" y="5698212"/>
            <a:ext cx="6413897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7833" y="5871805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Seguridad de Datos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7833" y="6359009"/>
            <a:ext cx="641389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controles robustos de seguridad y protocolos de cifrado de datos para proteger la información sensible de usuarios e incidentes.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335"/>
            <a:ext cx="3790474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Alcances y Limitaciones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47474" y="1367909"/>
            <a:ext cx="208228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Alcances del Sistema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47474" y="1766888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Asistencia inmediata y centralizada para tres servicios críticos en la Sede Maipú: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4" y="2145030"/>
            <a:ext cx="4158972" cy="41589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7474" y="6460093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Enfermería: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Emergencias médicas y primeros auxilios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7474" y="6730722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Seguridad: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Incidentes de seguridad y protección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7474" y="7001351"/>
            <a:ext cx="63984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Servicios Técnicos: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Soporte técnico y mantención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7474" y="7348299"/>
            <a:ext cx="639841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se divide estratégicamente en dos componentes: 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Móvil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usuarios finales y 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Administrativo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gestión y control.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2127" y="1367909"/>
            <a:ext cx="2380536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Desafío Técnico Resuelto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127" y="1784271"/>
            <a:ext cx="4158972" cy="4158972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492127" y="6099334"/>
            <a:ext cx="6398419" cy="811649"/>
          </a:xfrm>
          <a:prstGeom prst="roundRect">
            <a:avLst>
              <a:gd name="adj" fmla="val 2566"/>
            </a:avLst>
          </a:prstGeom>
          <a:solidFill>
            <a:srgbClr val="4D1F0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835" y="6311265"/>
            <a:ext cx="173474" cy="1387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3017" y="6272689"/>
            <a:ext cx="5808821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Limitación Identificada: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baja precisión de la geolocalización GPS (dentro de salas) representaba un riesgo significativo para la ubicación exacta de emergencias.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7492127" y="7067074"/>
            <a:ext cx="639841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Solución Estratégica: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 priorizó el </a:t>
            </a: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escaneo de códigos QR</a:t>
            </a: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fuente primaria y no negociable de ubicación exacta (ejemplo: "Sala C-302"), garantizando tiempos de respuesta óptimos.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7957"/>
            <a:ext cx="393894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Metodología de Trabajo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53528"/>
            <a:ext cx="737116" cy="884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8305" y="1700927"/>
            <a:ext cx="288964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Levantamiento de Requerimientos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678305" y="2019657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Identificación de necesidades y definición de funcionalidades críticas del sistema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38043"/>
            <a:ext cx="737116" cy="8845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8305" y="258544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Análisis y Diseño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678305" y="290417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Arquitectura del sistema, modelado de datos y diseño de interfaces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22558"/>
            <a:ext cx="737116" cy="8845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8305" y="3469958"/>
            <a:ext cx="245554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Desarrollo e Implementación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678305" y="378868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Codificación, integración de APIs y servicios cloud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207073"/>
            <a:ext cx="737116" cy="884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8305" y="43544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Pruebas y Validación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678305" y="467320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exhaustivo y validación de funcionalidades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91589"/>
            <a:ext cx="737116" cy="8845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8305" y="5238988"/>
            <a:ext cx="215896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Documentación y Entrega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678305" y="555771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Documentación técnica completa y transferencia</a:t>
            </a:r>
            <a:endParaRPr lang="en-US" sz="1150" dirty="0"/>
          </a:p>
        </p:txBody>
      </p:sp>
      <p:sp>
        <p:nvSpPr>
          <p:cNvPr id="18" name="Shape 11"/>
          <p:cNvSpPr/>
          <p:nvPr/>
        </p:nvSpPr>
        <p:spPr>
          <a:xfrm>
            <a:off x="793790" y="6215608"/>
            <a:ext cx="13042821" cy="25956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793790" y="6462593"/>
            <a:ext cx="239208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Metodología Ágil Scrum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793790" y="6960037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Pertinencia: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Permite gestión </a:t>
            </a: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iterativa e incremental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fundamental para abordar la complejidad técnica de la integración de múltiples APIs y servicios en la nube, incluyendo Firebase y Google Maps API, con entregas funcionales progresivas.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94336" y="219950"/>
            <a:ext cx="52417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Cronograma del Proyecto</a:t>
            </a:r>
            <a:endParaRPr lang="en-US" sz="3550" dirty="0"/>
          </a:p>
        </p:txBody>
      </p:sp>
      <p:sp>
        <p:nvSpPr>
          <p:cNvPr id="20" name="Text 17"/>
          <p:cNvSpPr/>
          <p:nvPr/>
        </p:nvSpPr>
        <p:spPr>
          <a:xfrm>
            <a:off x="6348115" y="60406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828D7C56-11B1-47AA-B0EA-726F5EFFC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150895"/>
              </p:ext>
            </p:extLst>
          </p:nvPr>
        </p:nvGraphicFramePr>
        <p:xfrm>
          <a:off x="1191091" y="1008957"/>
          <a:ext cx="12397909" cy="2627473"/>
        </p:xfrm>
        <a:graphic>
          <a:graphicData uri="http://schemas.openxmlformats.org/drawingml/2006/table">
            <a:tbl>
              <a:tblPr firstRow="1" firstCol="1" bandRow="1"/>
              <a:tblGrid>
                <a:gridCol w="1531621">
                  <a:extLst>
                    <a:ext uri="{9D8B030D-6E8A-4147-A177-3AD203B41FA5}">
                      <a16:colId xmlns:a16="http://schemas.microsoft.com/office/drawing/2014/main" val="1385875515"/>
                    </a:ext>
                  </a:extLst>
                </a:gridCol>
                <a:gridCol w="607662">
                  <a:extLst>
                    <a:ext uri="{9D8B030D-6E8A-4147-A177-3AD203B41FA5}">
                      <a16:colId xmlns:a16="http://schemas.microsoft.com/office/drawing/2014/main" val="3026825544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3982458150"/>
                    </a:ext>
                  </a:extLst>
                </a:gridCol>
                <a:gridCol w="596323">
                  <a:extLst>
                    <a:ext uri="{9D8B030D-6E8A-4147-A177-3AD203B41FA5}">
                      <a16:colId xmlns:a16="http://schemas.microsoft.com/office/drawing/2014/main" val="2813336322"/>
                    </a:ext>
                  </a:extLst>
                </a:gridCol>
                <a:gridCol w="596323">
                  <a:extLst>
                    <a:ext uri="{9D8B030D-6E8A-4147-A177-3AD203B41FA5}">
                      <a16:colId xmlns:a16="http://schemas.microsoft.com/office/drawing/2014/main" val="666810208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441682826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1853034618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161666760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2597728732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3367593723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1610561930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4078685469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1033199576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3244852290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2661357519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1629908258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2147780406"/>
                    </a:ext>
                  </a:extLst>
                </a:gridCol>
                <a:gridCol w="172323">
                  <a:extLst>
                    <a:ext uri="{9D8B030D-6E8A-4147-A177-3AD203B41FA5}">
                      <a16:colId xmlns:a16="http://schemas.microsoft.com/office/drawing/2014/main" val="2368806540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3867265020"/>
                    </a:ext>
                  </a:extLst>
                </a:gridCol>
                <a:gridCol w="406822">
                  <a:extLst>
                    <a:ext uri="{9D8B030D-6E8A-4147-A177-3AD203B41FA5}">
                      <a16:colId xmlns:a16="http://schemas.microsoft.com/office/drawing/2014/main" val="3959863927"/>
                    </a:ext>
                  </a:extLst>
                </a:gridCol>
                <a:gridCol w="172323">
                  <a:extLst>
                    <a:ext uri="{9D8B030D-6E8A-4147-A177-3AD203B41FA5}">
                      <a16:colId xmlns:a16="http://schemas.microsoft.com/office/drawing/2014/main" val="366369285"/>
                    </a:ext>
                  </a:extLst>
                </a:gridCol>
              </a:tblGrid>
              <a:tr h="524466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Actividad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1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2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3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83734"/>
                  </a:ext>
                </a:extLst>
              </a:tr>
              <a:tr h="54051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2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3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4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5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6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7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8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9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10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11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12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13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14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15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16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17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18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16602"/>
                  </a:ext>
                </a:extLst>
              </a:tr>
              <a:tr h="5218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Análisis y Levantamiento de Requerimientos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18220"/>
                  </a:ext>
                </a:extLst>
              </a:tr>
              <a:tr h="5405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s-MX" sz="800" b="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iseño</a:t>
                      </a:r>
                      <a:r>
                        <a:rPr lang="es-MX" sz="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del Sistema y Modelado (UML)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361947"/>
                  </a:ext>
                </a:extLst>
              </a:tr>
              <a:tr h="50013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solidFill>
                            <a:schemeClr val="bg1"/>
                          </a:solidFill>
                        </a:rPr>
                        <a:t>Codificación Multiplataforma (App)</a:t>
                      </a:r>
                      <a:endParaRPr lang="es-C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495216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444D4B47-1108-47EA-8447-00ACB0E45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716155"/>
              </p:ext>
            </p:extLst>
          </p:nvPr>
        </p:nvGraphicFramePr>
        <p:xfrm>
          <a:off x="1191088" y="3636428"/>
          <a:ext cx="12397910" cy="1824571"/>
        </p:xfrm>
        <a:graphic>
          <a:graphicData uri="http://schemas.openxmlformats.org/drawingml/2006/table">
            <a:tbl>
              <a:tblPr firstRow="1" firstCol="1" bandRow="1"/>
              <a:tblGrid>
                <a:gridCol w="1531623">
                  <a:extLst>
                    <a:ext uri="{9D8B030D-6E8A-4147-A177-3AD203B41FA5}">
                      <a16:colId xmlns:a16="http://schemas.microsoft.com/office/drawing/2014/main" val="670118583"/>
                    </a:ext>
                  </a:extLst>
                </a:gridCol>
                <a:gridCol w="607662">
                  <a:extLst>
                    <a:ext uri="{9D8B030D-6E8A-4147-A177-3AD203B41FA5}">
                      <a16:colId xmlns:a16="http://schemas.microsoft.com/office/drawing/2014/main" val="1356608645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2532108650"/>
                    </a:ext>
                  </a:extLst>
                </a:gridCol>
                <a:gridCol w="596323">
                  <a:extLst>
                    <a:ext uri="{9D8B030D-6E8A-4147-A177-3AD203B41FA5}">
                      <a16:colId xmlns:a16="http://schemas.microsoft.com/office/drawing/2014/main" val="827082099"/>
                    </a:ext>
                  </a:extLst>
                </a:gridCol>
                <a:gridCol w="596323">
                  <a:extLst>
                    <a:ext uri="{9D8B030D-6E8A-4147-A177-3AD203B41FA5}">
                      <a16:colId xmlns:a16="http://schemas.microsoft.com/office/drawing/2014/main" val="1221878866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3691141293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1785686617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2747235891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2932803156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3064291990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2815938912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3547408025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1265944997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2268339601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940842714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353284705"/>
                    </a:ext>
                  </a:extLst>
                </a:gridCol>
                <a:gridCol w="767510">
                  <a:extLst>
                    <a:ext uri="{9D8B030D-6E8A-4147-A177-3AD203B41FA5}">
                      <a16:colId xmlns:a16="http://schemas.microsoft.com/office/drawing/2014/main" val="3195211197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2790314885"/>
                    </a:ext>
                  </a:extLst>
                </a:gridCol>
                <a:gridCol w="406822">
                  <a:extLst>
                    <a:ext uri="{9D8B030D-6E8A-4147-A177-3AD203B41FA5}">
                      <a16:colId xmlns:a16="http://schemas.microsoft.com/office/drawing/2014/main" val="4206985743"/>
                    </a:ext>
                  </a:extLst>
                </a:gridCol>
                <a:gridCol w="172323">
                  <a:extLst>
                    <a:ext uri="{9D8B030D-6E8A-4147-A177-3AD203B41FA5}">
                      <a16:colId xmlns:a16="http://schemas.microsoft.com/office/drawing/2014/main" val="3508433015"/>
                    </a:ext>
                  </a:extLst>
                </a:gridCol>
              </a:tblGrid>
              <a:tr h="609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solidFill>
                            <a:schemeClr val="bg1"/>
                          </a:solidFill>
                        </a:rPr>
                        <a:t>Integración de Servicios Clave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473876"/>
                  </a:ext>
                </a:extLst>
              </a:tr>
              <a:tr h="6311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s-MX" sz="800" b="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iseño</a:t>
                      </a:r>
                      <a:r>
                        <a:rPr lang="es-MX" sz="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del Sistema y Modelado (UML)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99282"/>
                  </a:ext>
                </a:extLst>
              </a:tr>
              <a:tr h="5840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solidFill>
                            <a:schemeClr val="bg1"/>
                          </a:solidFill>
                        </a:rPr>
                        <a:t>Pruebas (Unitarias / Integración)</a:t>
                      </a:r>
                      <a:endParaRPr lang="es-C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073265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E3B01534-CB2C-4B9A-959E-6C3365660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378283"/>
              </p:ext>
            </p:extLst>
          </p:nvPr>
        </p:nvGraphicFramePr>
        <p:xfrm>
          <a:off x="1191090" y="5460999"/>
          <a:ext cx="12397907" cy="2044701"/>
        </p:xfrm>
        <a:graphic>
          <a:graphicData uri="http://schemas.openxmlformats.org/drawingml/2006/table">
            <a:tbl>
              <a:tblPr firstRow="1" firstCol="1" bandRow="1"/>
              <a:tblGrid>
                <a:gridCol w="1531620">
                  <a:extLst>
                    <a:ext uri="{9D8B030D-6E8A-4147-A177-3AD203B41FA5}">
                      <a16:colId xmlns:a16="http://schemas.microsoft.com/office/drawing/2014/main" val="670118583"/>
                    </a:ext>
                  </a:extLst>
                </a:gridCol>
                <a:gridCol w="607662">
                  <a:extLst>
                    <a:ext uri="{9D8B030D-6E8A-4147-A177-3AD203B41FA5}">
                      <a16:colId xmlns:a16="http://schemas.microsoft.com/office/drawing/2014/main" val="1356608645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2532108650"/>
                    </a:ext>
                  </a:extLst>
                </a:gridCol>
                <a:gridCol w="596323">
                  <a:extLst>
                    <a:ext uri="{9D8B030D-6E8A-4147-A177-3AD203B41FA5}">
                      <a16:colId xmlns:a16="http://schemas.microsoft.com/office/drawing/2014/main" val="827082099"/>
                    </a:ext>
                  </a:extLst>
                </a:gridCol>
                <a:gridCol w="596323">
                  <a:extLst>
                    <a:ext uri="{9D8B030D-6E8A-4147-A177-3AD203B41FA5}">
                      <a16:colId xmlns:a16="http://schemas.microsoft.com/office/drawing/2014/main" val="1221878866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3691141293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1785686617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2747235891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2932803156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3064291990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2815938912"/>
                    </a:ext>
                  </a:extLst>
                </a:gridCol>
                <a:gridCol w="592923">
                  <a:extLst>
                    <a:ext uri="{9D8B030D-6E8A-4147-A177-3AD203B41FA5}">
                      <a16:colId xmlns:a16="http://schemas.microsoft.com/office/drawing/2014/main" val="3547408025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1265944997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2268339601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940842714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353284705"/>
                    </a:ext>
                  </a:extLst>
                </a:gridCol>
                <a:gridCol w="767510">
                  <a:extLst>
                    <a:ext uri="{9D8B030D-6E8A-4147-A177-3AD203B41FA5}">
                      <a16:colId xmlns:a16="http://schemas.microsoft.com/office/drawing/2014/main" val="3195211197"/>
                    </a:ext>
                  </a:extLst>
                </a:gridCol>
                <a:gridCol w="595188">
                  <a:extLst>
                    <a:ext uri="{9D8B030D-6E8A-4147-A177-3AD203B41FA5}">
                      <a16:colId xmlns:a16="http://schemas.microsoft.com/office/drawing/2014/main" val="2790314885"/>
                    </a:ext>
                  </a:extLst>
                </a:gridCol>
                <a:gridCol w="406822">
                  <a:extLst>
                    <a:ext uri="{9D8B030D-6E8A-4147-A177-3AD203B41FA5}">
                      <a16:colId xmlns:a16="http://schemas.microsoft.com/office/drawing/2014/main" val="4206985743"/>
                    </a:ext>
                  </a:extLst>
                </a:gridCol>
                <a:gridCol w="172323">
                  <a:extLst>
                    <a:ext uri="{9D8B030D-6E8A-4147-A177-3AD203B41FA5}">
                      <a16:colId xmlns:a16="http://schemas.microsoft.com/office/drawing/2014/main" val="3508433015"/>
                    </a:ext>
                  </a:extLst>
                </a:gridCol>
              </a:tblGrid>
              <a:tr h="6828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solidFill>
                            <a:schemeClr val="bg1"/>
                          </a:solidFill>
                        </a:rPr>
                        <a:t>Integración de Servicios Clave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473876"/>
                  </a:ext>
                </a:extLst>
              </a:tr>
              <a:tr h="7073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s-MX" sz="800" b="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iseño</a:t>
                      </a:r>
                      <a:r>
                        <a:rPr lang="es-MX" sz="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del Sistema y Modelado (UML)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99282"/>
                  </a:ext>
                </a:extLst>
              </a:tr>
              <a:tr h="6544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solidFill>
                            <a:schemeClr val="bg1"/>
                          </a:solidFill>
                        </a:rPr>
                        <a:t>Pruebas (Unitarias / Integración)</a:t>
                      </a:r>
                      <a:endParaRPr lang="es-CL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X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0732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580668"/>
            <a:ext cx="4048720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 del Software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39140" y="1064419"/>
            <a:ext cx="2645331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Arquitectura Dual Integrada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140" y="1527572"/>
            <a:ext cx="343138" cy="3431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9140" y="2042279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Aplicación Móvil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39140" y="2338983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Interfaz de usuario para solicitudes de asistencia con escaneo QR y geolocalización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140" y="2832973"/>
            <a:ext cx="343138" cy="3431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9140" y="3347680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Firebase Backend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739140" y="3644384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de datos en tiempo real, autenticación y sistema de notificaciones push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140" y="4138374"/>
            <a:ext cx="343138" cy="3431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9140" y="4653082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Google Maps API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739140" y="4949785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Servicio de geolocalización y visualización de mapas integrados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140" y="5443776"/>
            <a:ext cx="343138" cy="3431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9140" y="5958483"/>
            <a:ext cx="1825466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Sistema Administrativo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739140" y="6255187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de gestión para personal autorizado y administración de incidentes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>
            <a:off x="739140" y="6629162"/>
            <a:ext cx="7665720" cy="1022152"/>
          </a:xfrm>
          <a:prstGeom prst="roundRect">
            <a:avLst>
              <a:gd name="adj" fmla="val 2014"/>
            </a:avLst>
          </a:prstGeom>
          <a:solidFill>
            <a:srgbClr val="4D1F00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6832997"/>
            <a:ext cx="171569" cy="13716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85029" y="6800612"/>
            <a:ext cx="708267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Flujo de Datos Clave: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lógica de la aplicación prioriza la </a:t>
            </a: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lectura de códigos QR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fuente primaria de ubicación, vinculando automáticamente la posición exacta con los metadatos de las salas almacenados en Firebase, garantizando precisión absoluta en la respuesta.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25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Modelo de Datos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413748"/>
            <a:ext cx="6903482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Enfoque Centralizado en la Gestión de Incidentes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102644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modelo de datos se estructura en torno a la entidad central 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ATENCIÓN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utilizando cuatro entidades clave interrelacionadas para la gestión integral: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403158" y="34174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ATENCIÓN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858697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Entidad central que registra cada incidente con timestamp, estado, tipo de servicio y referencias relacionadas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9083" y="4262438"/>
            <a:ext cx="305395" cy="3053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675495" y="298561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USUARIO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675495" y="3426857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del solicitante incluyendo datos de contacto, credenciales y permisos de acceso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6784" y="3739991"/>
            <a:ext cx="305395" cy="3053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77651" y="471308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UBICACIÓN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9777651" y="5154335"/>
            <a:ext cx="405896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Metadatos de salas y espacios con códigos QR, coordenadas GPS y descripciones detalladas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0361" y="5107662"/>
            <a:ext cx="305395" cy="30539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675495" y="64405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PERSONAL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9675495" y="6881813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Datos del personal autorizado, disponibilidad, especialidades y asignaciones activas</a:t>
            </a:r>
            <a:endParaRPr lang="en-US" sz="16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784" y="6475214"/>
            <a:ext cx="305395" cy="30539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2403158" y="58452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TIPO_SERVICIO</a:t>
            </a:r>
            <a:endParaRPr lang="en-US" sz="2000" dirty="0"/>
          </a:p>
        </p:txBody>
      </p:sp>
      <p:sp>
        <p:nvSpPr>
          <p:cNvPr id="22" name="Text 12"/>
          <p:cNvSpPr/>
          <p:nvPr/>
        </p:nvSpPr>
        <p:spPr>
          <a:xfrm>
            <a:off x="793790" y="6286500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Catálogo de servicios disponibles: médico, seguridad y técnico con prioridades asignadas</a:t>
            </a:r>
            <a:endParaRPr lang="en-US" sz="16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015" y="3206234"/>
            <a:ext cx="4108371" cy="4108371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99083" y="5952768"/>
            <a:ext cx="305395" cy="305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1645</Words>
  <Application>Microsoft Office PowerPoint</Application>
  <PresentationFormat>Personalizado</PresentationFormat>
  <Paragraphs>335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Calibri</vt:lpstr>
      <vt:lpstr>IBM Plex Sans Light</vt:lpstr>
      <vt:lpstr>Roboto</vt:lpstr>
      <vt:lpstr>Arial</vt:lpstr>
      <vt:lpstr>IBM Plex Sans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CLAUDIO CAS</cp:lastModifiedBy>
  <cp:revision>5</cp:revision>
  <dcterms:created xsi:type="dcterms:W3CDTF">2025-11-20T08:36:35Z</dcterms:created>
  <dcterms:modified xsi:type="dcterms:W3CDTF">2025-11-20T09:16:32Z</dcterms:modified>
</cp:coreProperties>
</file>